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</p:sldIdLst>
  <p:sldSz cx="18288000" cy="10287000"/>
  <p:notesSz cx="6858000" cy="9144000"/>
  <p:embeddedFontLst>
    <p:embeddedFont>
      <p:font typeface="Alfa Slab One" charset="1" panose="00000500000000000000"/>
      <p:regular r:id="rId6"/>
    </p:embeddedFont>
    <p:embeddedFont>
      <p:font typeface="Alfa Slab One Italics" charset="1" panose="000005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Helvetica World" charset="1" panose="020B0500040000020004"/>
      <p:regular r:id="rId12"/>
    </p:embeddedFont>
    <p:embeddedFont>
      <p:font typeface="Helvetica World Bold" charset="1" panose="020B0800040000020004"/>
      <p:regular r:id="rId13"/>
    </p:embeddedFont>
    <p:embeddedFont>
      <p:font typeface="Helvetica World Italics" charset="1" panose="020B0500040000090004"/>
      <p:regular r:id="rId14"/>
    </p:embeddedFont>
    <p:embeddedFont>
      <p:font typeface="Helvetica World Bold Italics" charset="1" panose="020B0800040000090004"/>
      <p:regular r:id="rId15"/>
    </p:embeddedFont>
    <p:embeddedFont>
      <p:font typeface="Garet" charset="1" panose="00000000000000000000"/>
      <p:regular r:id="rId16"/>
    </p:embeddedFont>
    <p:embeddedFont>
      <p:font typeface="Garet Bold" charset="1" panose="00000000000000000000"/>
      <p:regular r:id="rId17"/>
    </p:embeddedFont>
    <p:embeddedFont>
      <p:font typeface="Garet Italics" charset="1" panose="00000000000000000000"/>
      <p:regular r:id="rId18"/>
    </p:embeddedFont>
    <p:embeddedFont>
      <p:font typeface="Garet Bold Italics" charset="1" panose="00000000000000000000"/>
      <p:regular r:id="rId19"/>
    </p:embeddedFont>
    <p:embeddedFont>
      <p:font typeface="Garet Light" charset="1" panose="00000000000000000000"/>
      <p:regular r:id="rId20"/>
    </p:embeddedFont>
    <p:embeddedFont>
      <p:font typeface="Garet Ultra-Bold" charset="1" panose="00000000000000000000"/>
      <p:regular r:id="rId21"/>
    </p:embeddedFont>
    <p:embeddedFont>
      <p:font typeface="Garet Ultra-Bold Italics" charset="1" panose="00000000000000000000"/>
      <p:regular r:id="rId22"/>
    </p:embeddedFont>
    <p:embeddedFont>
      <p:font typeface="Garet Heavy" charset="1" panose="00000000000000000000"/>
      <p:regular r:id="rId23"/>
    </p:embeddedFont>
    <p:embeddedFont>
      <p:font typeface="Garet Heavy Italics" charset="1" panose="00000000000000000000"/>
      <p:regular r:id="rId24"/>
    </p:embeddedFont>
    <p:embeddedFont>
      <p:font typeface="Londrina Solid" charset="1" panose="00000500000000000000"/>
      <p:regular r:id="rId25"/>
    </p:embeddedFont>
    <p:embeddedFont>
      <p:font typeface="Londrina Solid Thin" charset="1" panose="00000300000000000000"/>
      <p:regular r:id="rId26"/>
    </p:embeddedFont>
    <p:embeddedFont>
      <p:font typeface="Londrina Solid Light" charset="1" panose="00000400000000000000"/>
      <p:regular r:id="rId27"/>
    </p:embeddedFont>
    <p:embeddedFont>
      <p:font typeface="Londrina Solid Heavy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jpeg" Type="http://schemas.openxmlformats.org/officeDocument/2006/relationships/image"/><Relationship Id="rId27" Target="../media/VAE5HzQGKcY.mp4" Type="http://schemas.openxmlformats.org/officeDocument/2006/relationships/video"/><Relationship Id="rId28" Target="../media/VAE5HzQGKcY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6.jpeg" Type="http://schemas.openxmlformats.org/officeDocument/2006/relationships/image"/><Relationship Id="rId23" Target="../media/VAEJVIXIrIo.mp4" Type="http://schemas.openxmlformats.org/officeDocument/2006/relationships/video"/><Relationship Id="rId24" Target="../media/VAEJVIXIrIo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29.png" Type="http://schemas.openxmlformats.org/officeDocument/2006/relationships/image"/><Relationship Id="rId23" Target="../media/image30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31.png" Type="http://schemas.openxmlformats.org/officeDocument/2006/relationships/image"/><Relationship Id="rId23" Target="../media/image32.jpe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33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34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35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36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9E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8025" y="-713484"/>
            <a:ext cx="19326207" cy="11713967"/>
            <a:chOff x="0" y="0"/>
            <a:chExt cx="25768276" cy="15618623"/>
          </a:xfrm>
        </p:grpSpPr>
        <p:sp>
          <p:nvSpPr>
            <p:cNvPr name="Freeform 3" id="3"/>
            <p:cNvSpPr/>
            <p:nvPr/>
          </p:nvSpPr>
          <p:spPr>
            <a:xfrm flipH="false" flipV="false" rot="991718">
              <a:off x="5482633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991718">
              <a:off x="5482633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991718">
              <a:off x="16282321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991718">
              <a:off x="16282321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943121">
              <a:off x="5903178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43121">
              <a:off x="5903178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3121">
              <a:off x="5903178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943121">
              <a:off x="16702866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43121">
              <a:off x="16702866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43121">
              <a:off x="16702866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799688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99688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0839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0839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154894">
              <a:off x="239022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154894">
              <a:off x="239022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154894">
              <a:off x="13189911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154894">
              <a:off x="13189911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3154894">
              <a:off x="2369861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154894">
              <a:off x="2369861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383747">
              <a:off x="7660349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2383747">
              <a:off x="7660349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2383747">
              <a:off x="7660349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2383747">
              <a:off x="18460038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2383747">
              <a:off x="18460038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383747">
              <a:off x="18460038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944927">
              <a:off x="275026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44927">
              <a:off x="275026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944927">
              <a:off x="13549952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44927">
              <a:off x="13549952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944927">
              <a:off x="13549952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944927">
              <a:off x="2405865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44927">
              <a:off x="2405865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944927">
              <a:off x="2405865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1716936">
              <a:off x="4376737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1716936">
              <a:off x="4376737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1716936">
              <a:off x="4376737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1716936">
              <a:off x="15176425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1716936">
              <a:off x="15176425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1716936">
              <a:off x="15176425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-1666660">
              <a:off x="120548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666660">
              <a:off x="120548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1666660">
              <a:off x="12005171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-1666660">
              <a:off x="12005171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-1666660">
              <a:off x="12005171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1666660">
              <a:off x="2251387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-1666660">
              <a:off x="2251387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1666660">
              <a:off x="2251387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2040604">
              <a:off x="8727886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-2040604">
              <a:off x="8727886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2040604">
              <a:off x="8727886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2040604">
              <a:off x="19527574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-2040604">
              <a:off x="19527574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-2040604">
              <a:off x="19527574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9" id="59"/>
          <p:cNvSpPr/>
          <p:nvPr/>
        </p:nvSpPr>
        <p:spPr>
          <a:xfrm flipH="false" flipV="false" rot="9408861">
            <a:off x="1549306" y="-9086433"/>
            <a:ext cx="19530096" cy="18642365"/>
          </a:xfrm>
          <a:custGeom>
            <a:avLst/>
            <a:gdLst/>
            <a:ahLst/>
            <a:cxnLst/>
            <a:rect r="r" b="b" t="t" l="l"/>
            <a:pathLst>
              <a:path h="18642365" w="19530096">
                <a:moveTo>
                  <a:pt x="0" y="0"/>
                </a:moveTo>
                <a:lnTo>
                  <a:pt x="19530096" y="0"/>
                </a:lnTo>
                <a:lnTo>
                  <a:pt x="19530096" y="18642364"/>
                </a:lnTo>
                <a:lnTo>
                  <a:pt x="0" y="186423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447030">
            <a:off x="4849058" y="6525558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0">
            <a:off x="408879" y="9478551"/>
            <a:ext cx="3247173" cy="293511"/>
            <a:chOff x="0" y="0"/>
            <a:chExt cx="4329563" cy="391348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1855527" y="0"/>
              <a:ext cx="2474036" cy="391348"/>
            </a:xfrm>
            <a:custGeom>
              <a:avLst/>
              <a:gdLst/>
              <a:ahLst/>
              <a:cxnLst/>
              <a:rect r="r" b="b" t="t" l="l"/>
              <a:pathLst>
                <a:path h="391348" w="2474036">
                  <a:moveTo>
                    <a:pt x="0" y="0"/>
                  </a:moveTo>
                  <a:lnTo>
                    <a:pt x="2474036" y="0"/>
                  </a:lnTo>
                  <a:lnTo>
                    <a:pt x="2474036" y="391348"/>
                  </a:lnTo>
                  <a:lnTo>
                    <a:pt x="0" y="391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 rot="0">
              <a:off x="0" y="5262"/>
              <a:ext cx="1598620" cy="34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Helvetica World"/>
                </a:rPr>
                <a:t>INSPIRED BY</a:t>
              </a:r>
            </a:p>
          </p:txBody>
        </p:sp>
      </p:grpSp>
      <p:pic>
        <p:nvPicPr>
          <p:cNvPr name="Picture 64" id="6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413529" y="4642222"/>
            <a:ext cx="3976015" cy="2266328"/>
          </a:xfrm>
          <a:prstGeom prst="rect">
            <a:avLst/>
          </a:prstGeom>
          <a:ln w="238125" cap="sq">
            <a:solidFill>
              <a:srgbClr val="FDD336"/>
            </a:solidFill>
            <a:prstDash val="solid"/>
          </a:ln>
        </p:spPr>
      </p:pic>
      <p:sp>
        <p:nvSpPr>
          <p:cNvPr name="TextBox 65" id="65"/>
          <p:cNvSpPr txBox="true"/>
          <p:nvPr/>
        </p:nvSpPr>
        <p:spPr>
          <a:xfrm rot="0">
            <a:off x="5278800" y="4739957"/>
            <a:ext cx="11743402" cy="7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>
                <a:solidFill>
                  <a:srgbClr val="2E2C2B"/>
                </a:solidFill>
                <a:latin typeface="Alfa Slab One"/>
              </a:rPr>
              <a:t>Stimulation using Multisim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515898" y="1750102"/>
            <a:ext cx="11269206" cy="288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11055">
                <a:solidFill>
                  <a:srgbClr val="2E2C2B"/>
                </a:solidFill>
                <a:latin typeface="Londrina Solid"/>
              </a:rPr>
              <a:t>DIGITAL CLOCK </a:t>
            </a:r>
          </a:p>
          <a:p>
            <a:pPr algn="ctr">
              <a:lnSpc>
                <a:spcPts val="11055"/>
              </a:lnSpc>
            </a:pPr>
            <a:r>
              <a:rPr lang="en-US" sz="11055">
                <a:solidFill>
                  <a:srgbClr val="2E2C2B"/>
                </a:solidFill>
                <a:latin typeface="Londrina Solid"/>
              </a:rPr>
              <a:t>STIMULATION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9E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514" y="189563"/>
            <a:ext cx="17834971" cy="9907874"/>
          </a:xfrm>
          <a:custGeom>
            <a:avLst/>
            <a:gdLst/>
            <a:ahLst/>
            <a:cxnLst/>
            <a:rect r="r" b="b" t="t" l="l"/>
            <a:pathLst>
              <a:path h="9907874" w="17834971">
                <a:moveTo>
                  <a:pt x="0" y="0"/>
                </a:moveTo>
                <a:lnTo>
                  <a:pt x="17834972" y="0"/>
                </a:lnTo>
                <a:lnTo>
                  <a:pt x="17834972" y="9907874"/>
                </a:lnTo>
                <a:lnTo>
                  <a:pt x="0" y="9907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7" r="0" b="-627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3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9103" y="-713484"/>
            <a:ext cx="19326207" cy="11713967"/>
            <a:chOff x="0" y="0"/>
            <a:chExt cx="25768276" cy="15618623"/>
          </a:xfrm>
        </p:grpSpPr>
        <p:sp>
          <p:nvSpPr>
            <p:cNvPr name="Freeform 3" id="3"/>
            <p:cNvSpPr/>
            <p:nvPr/>
          </p:nvSpPr>
          <p:spPr>
            <a:xfrm flipH="false" flipV="false" rot="991718">
              <a:off x="5482633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991718">
              <a:off x="5482633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991718">
              <a:off x="16282321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991718">
              <a:off x="16282321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943121">
              <a:off x="5903178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43121">
              <a:off x="5903178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3121">
              <a:off x="5903178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943121">
              <a:off x="16702866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43121">
              <a:off x="16702866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43121">
              <a:off x="16702866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799688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99688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0839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0839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154894">
              <a:off x="239022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154894">
              <a:off x="239022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154894">
              <a:off x="13189911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154894">
              <a:off x="13189911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3154894">
              <a:off x="2369861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154894">
              <a:off x="2369861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383747">
              <a:off x="7660349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2383747">
              <a:off x="7660349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2383747">
              <a:off x="7660349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2383747">
              <a:off x="18460038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2383747">
              <a:off x="18460038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383747">
              <a:off x="18460038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944927">
              <a:off x="275026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44927">
              <a:off x="275026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944927">
              <a:off x="275026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44927">
              <a:off x="13549952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944927">
              <a:off x="13549952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944927">
              <a:off x="13549952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44927">
              <a:off x="2405865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944927">
              <a:off x="2405865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944927">
              <a:off x="2405865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3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1716936">
              <a:off x="4376737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30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1716936">
              <a:off x="4376737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30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1716936">
              <a:off x="4376737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30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1716936">
              <a:off x="15176425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30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1716936">
              <a:off x="15176425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30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1716936">
              <a:off x="15176425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30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666660">
              <a:off x="120548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1666660">
              <a:off x="120548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-1666660">
              <a:off x="120548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-1666660">
              <a:off x="12005171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1666660">
              <a:off x="12005171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-1666660">
              <a:off x="12005171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1666660">
              <a:off x="2251387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1666660">
              <a:off x="2251387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-1666660">
              <a:off x="2251387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2040604">
              <a:off x="8727886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2040604">
              <a:off x="8727886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-2040604">
              <a:off x="8727886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-2040604">
              <a:off x="19527574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-2040604">
              <a:off x="19527574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-2040604">
              <a:off x="19527574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1" id="61"/>
          <p:cNvSpPr/>
          <p:nvPr/>
        </p:nvSpPr>
        <p:spPr>
          <a:xfrm flipH="false" flipV="false" rot="815528">
            <a:off x="-4817459" y="-7207402"/>
            <a:ext cx="19530096" cy="18642365"/>
          </a:xfrm>
          <a:custGeom>
            <a:avLst/>
            <a:gdLst/>
            <a:ahLst/>
            <a:cxnLst/>
            <a:rect r="r" b="b" t="t" l="l"/>
            <a:pathLst>
              <a:path h="18642365" w="19530096">
                <a:moveTo>
                  <a:pt x="0" y="0"/>
                </a:moveTo>
                <a:lnTo>
                  <a:pt x="19530097" y="0"/>
                </a:lnTo>
                <a:lnTo>
                  <a:pt x="19530097" y="18642364"/>
                </a:lnTo>
                <a:lnTo>
                  <a:pt x="0" y="186423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2" id="62">
            <a:hlinkClick action="ppaction://media"/>
          </p:cNvPr>
          <p:cNvPicPr>
            <a:picLocks noChangeAspect="true"/>
          </p:cNvPicPr>
          <p:nvPr>
            <a:videoFile r:link="rId23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10521641" y="2284178"/>
            <a:ext cx="4449237" cy="2510956"/>
          </a:xfrm>
          <a:prstGeom prst="rect">
            <a:avLst/>
          </a:prstGeom>
          <a:ln w="142875" cap="sq">
            <a:solidFill>
              <a:srgbClr val="FDD336"/>
            </a:solidFill>
            <a:prstDash val="solid"/>
          </a:ln>
        </p:spPr>
      </p:pic>
      <p:sp>
        <p:nvSpPr>
          <p:cNvPr name="TextBox 63" id="63"/>
          <p:cNvSpPr txBox="true"/>
          <p:nvPr/>
        </p:nvSpPr>
        <p:spPr>
          <a:xfrm rot="0">
            <a:off x="1028700" y="3453931"/>
            <a:ext cx="9151073" cy="220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E2C2B"/>
                </a:solidFill>
                <a:latin typeface="Garet"/>
              </a:rPr>
              <a:t>What is a Digital Clock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E2C2B"/>
                </a:solidFill>
                <a:latin typeface="Garet"/>
              </a:rPr>
              <a:t>Components used 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E2C2B"/>
                </a:solidFill>
                <a:latin typeface="Garet"/>
              </a:rPr>
              <a:t>How does it works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54186" y="1637530"/>
            <a:ext cx="9769568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50"/>
              </a:lnSpc>
            </a:pPr>
            <a:r>
              <a:rPr lang="en-US" sz="9000">
                <a:solidFill>
                  <a:srgbClr val="2E2C2B"/>
                </a:solidFill>
                <a:latin typeface="Londrina Solid"/>
              </a:rPr>
              <a:t>WHAT WE WILL COVER 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9E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9529" y="-736151"/>
            <a:ext cx="19326207" cy="11713967"/>
            <a:chOff x="0" y="0"/>
            <a:chExt cx="25768276" cy="15618623"/>
          </a:xfrm>
        </p:grpSpPr>
        <p:sp>
          <p:nvSpPr>
            <p:cNvPr name="Freeform 3" id="3"/>
            <p:cNvSpPr/>
            <p:nvPr/>
          </p:nvSpPr>
          <p:spPr>
            <a:xfrm flipH="false" flipV="false" rot="991718">
              <a:off x="5482633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991718">
              <a:off x="5482633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991718">
              <a:off x="16282321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991718">
              <a:off x="16282321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943121">
              <a:off x="5903178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43121">
              <a:off x="5903178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3121">
              <a:off x="5903178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943121">
              <a:off x="16702866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43121">
              <a:off x="16702866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43121">
              <a:off x="16702866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799688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99688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0839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0839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154894">
              <a:off x="239022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154894">
              <a:off x="239022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154894">
              <a:off x="13189911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154894">
              <a:off x="13189911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3154894">
              <a:off x="2369861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154894">
              <a:off x="2369861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383747">
              <a:off x="7660349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2383747">
              <a:off x="7660349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2383747">
              <a:off x="7660349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2383747">
              <a:off x="18460038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2383747">
              <a:off x="18460038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383747">
              <a:off x="18460038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944927">
              <a:off x="275026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44927">
              <a:off x="275026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944927">
              <a:off x="275026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44927">
              <a:off x="13549952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944927">
              <a:off x="13549952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944927">
              <a:off x="13549952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44927">
              <a:off x="2405865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944927">
              <a:off x="2405865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944927">
              <a:off x="2405865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1716936">
              <a:off x="4376737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1716936">
              <a:off x="4376737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1716936">
              <a:off x="4376737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1716936">
              <a:off x="15176425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1716936">
              <a:off x="15176425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1716936">
              <a:off x="15176425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666660">
              <a:off x="120548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1666660">
              <a:off x="120548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-1666660">
              <a:off x="120548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-1666660">
              <a:off x="12005171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1666660">
              <a:off x="12005171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-1666660">
              <a:off x="12005171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1666660">
              <a:off x="2251387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1666660">
              <a:off x="2251387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-1666660">
              <a:off x="2251387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2040604">
              <a:off x="8727886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2040604">
              <a:off x="8727886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-2040604">
              <a:off x="8727886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-2040604">
              <a:off x="19527574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-2040604">
              <a:off x="19527574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-2040604">
              <a:off x="19527574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-63649">
            <a:off x="-1929190" y="749048"/>
            <a:ext cx="20528643" cy="11320299"/>
            <a:chOff x="0" y="0"/>
            <a:chExt cx="27371524" cy="1509373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4550349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-10800000">
              <a:off x="0" y="281368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-10800000">
              <a:off x="0" y="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4"/>
                  </a:lnTo>
                  <a:lnTo>
                    <a:pt x="0" y="10543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5" id="65"/>
          <p:cNvSpPr txBox="true"/>
          <p:nvPr/>
        </p:nvSpPr>
        <p:spPr>
          <a:xfrm rot="0">
            <a:off x="2022563" y="1134091"/>
            <a:ext cx="5982649" cy="87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sz="5608">
                <a:solidFill>
                  <a:srgbClr val="2E2C2B"/>
                </a:solidFill>
                <a:latin typeface="Londrina Solid"/>
              </a:rPr>
              <a:t>COMPONENTS USED 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-4251349" y="2559551"/>
            <a:ext cx="18530473" cy="429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</a:p>
          <a:p>
            <a:pPr algn="ctr">
              <a:lnSpc>
                <a:spcPts val="6730"/>
              </a:lnSpc>
            </a:pPr>
            <a:r>
              <a:rPr lang="en-US" sz="5608">
                <a:solidFill>
                  <a:srgbClr val="2E2C2B"/>
                </a:solidFill>
                <a:latin typeface="Londrina Solid"/>
              </a:rPr>
              <a:t>                                      1.) BCD TO 7-SEGMENT DISPLAY DECODER </a:t>
            </a:r>
          </a:p>
          <a:p>
            <a:pPr algn="ctr">
              <a:lnSpc>
                <a:spcPts val="6730"/>
              </a:lnSpc>
            </a:pPr>
            <a:r>
              <a:rPr lang="en-US" sz="5608">
                <a:solidFill>
                  <a:srgbClr val="2E2C2B"/>
                </a:solidFill>
                <a:latin typeface="Londrina Solid"/>
              </a:rPr>
              <a:t>     2.) 7-SEGMENT DISPLAY </a:t>
            </a:r>
          </a:p>
          <a:p>
            <a:pPr algn="ctr">
              <a:lnSpc>
                <a:spcPts val="6730"/>
              </a:lnSpc>
            </a:pPr>
            <a:r>
              <a:rPr lang="en-US" sz="5608">
                <a:solidFill>
                  <a:srgbClr val="2E2C2B"/>
                </a:solidFill>
                <a:latin typeface="Londrina Solid"/>
              </a:rPr>
              <a:t>3.) DECADE COUNTERS</a:t>
            </a:r>
          </a:p>
          <a:p>
            <a:pPr algn="ctr">
              <a:lnSpc>
                <a:spcPts val="673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9E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9529" y="-736151"/>
            <a:ext cx="19326207" cy="11713967"/>
            <a:chOff x="0" y="0"/>
            <a:chExt cx="25768276" cy="15618623"/>
          </a:xfrm>
        </p:grpSpPr>
        <p:sp>
          <p:nvSpPr>
            <p:cNvPr name="Freeform 3" id="3"/>
            <p:cNvSpPr/>
            <p:nvPr/>
          </p:nvSpPr>
          <p:spPr>
            <a:xfrm flipH="false" flipV="false" rot="991718">
              <a:off x="5482633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991718">
              <a:off x="5482633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991718">
              <a:off x="16282321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991718">
              <a:off x="16282321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943121">
              <a:off x="5903178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43121">
              <a:off x="5903178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3121">
              <a:off x="5903178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943121">
              <a:off x="16702866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43121">
              <a:off x="16702866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43121">
              <a:off x="16702866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799688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99688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0839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0839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154894">
              <a:off x="239022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154894">
              <a:off x="239022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154894">
              <a:off x="13189911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154894">
              <a:off x="13189911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3154894">
              <a:off x="2369861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154894">
              <a:off x="2369861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383747">
              <a:off x="7660349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2383747">
              <a:off x="7660349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2383747">
              <a:off x="7660349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2383747">
              <a:off x="18460038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2383747">
              <a:off x="18460038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383747">
              <a:off x="18460038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944927">
              <a:off x="275026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44927">
              <a:off x="275026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944927">
              <a:off x="275026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44927">
              <a:off x="13549952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944927">
              <a:off x="13549952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944927">
              <a:off x="13549952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44927">
              <a:off x="2405865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944927">
              <a:off x="2405865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944927">
              <a:off x="2405865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1716936">
              <a:off x="4376737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1716936">
              <a:off x="4376737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1716936">
              <a:off x="4376737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1716936">
              <a:off x="15176425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1716936">
              <a:off x="15176425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1716936">
              <a:off x="15176425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666660">
              <a:off x="120548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1666660">
              <a:off x="120548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-1666660">
              <a:off x="120548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-1666660">
              <a:off x="12005171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1666660">
              <a:off x="12005171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-1666660">
              <a:off x="12005171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1666660">
              <a:off x="2251387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1666660">
              <a:off x="2251387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-1666660">
              <a:off x="2251387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2040604">
              <a:off x="8727886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2040604">
              <a:off x="8727886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-2040604">
              <a:off x="8727886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-2040604">
              <a:off x="19527574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-2040604">
              <a:off x="19527574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-2040604">
              <a:off x="19527574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-63649">
            <a:off x="-686497" y="189062"/>
            <a:ext cx="20528643" cy="11320299"/>
            <a:chOff x="0" y="0"/>
            <a:chExt cx="27371524" cy="1509373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4550349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-10800000">
              <a:off x="0" y="281368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-10800000">
              <a:off x="0" y="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4"/>
                  </a:lnTo>
                  <a:lnTo>
                    <a:pt x="0" y="10543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9144000" y="5431744"/>
            <a:ext cx="8899100" cy="4397202"/>
          </a:xfrm>
          <a:custGeom>
            <a:avLst/>
            <a:gdLst/>
            <a:ahLst/>
            <a:cxnLst/>
            <a:rect r="r" b="b" t="t" l="l"/>
            <a:pathLst>
              <a:path h="4397202" w="8899100">
                <a:moveTo>
                  <a:pt x="0" y="0"/>
                </a:moveTo>
                <a:lnTo>
                  <a:pt x="8899100" y="0"/>
                </a:lnTo>
                <a:lnTo>
                  <a:pt x="8899100" y="4397202"/>
                </a:lnTo>
                <a:lnTo>
                  <a:pt x="0" y="439720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2165312" y="5849212"/>
            <a:ext cx="7342918" cy="4130391"/>
          </a:xfrm>
          <a:custGeom>
            <a:avLst/>
            <a:gdLst/>
            <a:ahLst/>
            <a:cxnLst/>
            <a:rect r="r" b="b" t="t" l="l"/>
            <a:pathLst>
              <a:path h="4130391" w="7342918">
                <a:moveTo>
                  <a:pt x="0" y="0"/>
                </a:moveTo>
                <a:lnTo>
                  <a:pt x="7342917" y="0"/>
                </a:lnTo>
                <a:lnTo>
                  <a:pt x="7342917" y="4130391"/>
                </a:lnTo>
                <a:lnTo>
                  <a:pt x="0" y="413039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2022563" y="1134091"/>
            <a:ext cx="14369078" cy="87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sz="5608">
                <a:solidFill>
                  <a:srgbClr val="2E2C2B"/>
                </a:solidFill>
                <a:latin typeface="Londrina Solid"/>
              </a:rPr>
              <a:t>BCD TO 7-SEGMENT DISPLAY DECODER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56652" y="2580180"/>
            <a:ext cx="1620264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E2C2B"/>
                </a:solidFill>
                <a:latin typeface="Londrina Solid"/>
              </a:rPr>
              <a:t>A BINARY-CODED DECIMAL (BCD) TO 7-SEGMENT DISPLAY DECODER IS A DIGITAL CIRCUIT THAT CONVERTS A BINARY-CODED DECIMAL INPUT INTO A FORMAT THAT CAN BE DISPLAYED ON A 7-SEGMENT DISPLAY.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28700" y="3858995"/>
            <a:ext cx="12152102" cy="199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4"/>
              </a:lnSpc>
            </a:pPr>
            <a:r>
              <a:rPr lang="en-US" sz="3200">
                <a:solidFill>
                  <a:srgbClr val="2E2C2B"/>
                </a:solidFill>
                <a:latin typeface="Londrina Solid"/>
              </a:rPr>
              <a:t>-&gt; EACH OUTPUT WILL BE PRODUCED FOR ONLY ONE POSSIBLE COMBINATIONS OF INPUTS</a:t>
            </a:r>
          </a:p>
          <a:p>
            <a:pPr>
              <a:lnSpc>
                <a:spcPts val="5344"/>
              </a:lnSpc>
            </a:pPr>
            <a:r>
              <a:rPr lang="en-US" sz="3200">
                <a:solidFill>
                  <a:srgbClr val="2E2C2B"/>
                </a:solidFill>
                <a:latin typeface="Londrina Solid"/>
              </a:rPr>
              <a:t>-&gt; IT HELP TO RETRIVE THE DATA DEVELOPED BY COUNTER  WERE </a:t>
            </a:r>
            <a:r>
              <a:rPr lang="en-US" sz="3200">
                <a:solidFill>
                  <a:srgbClr val="FF3131"/>
                </a:solidFill>
                <a:latin typeface="Londrina Solid"/>
              </a:rPr>
              <a:t>ENCODED</a:t>
            </a:r>
            <a:r>
              <a:rPr lang="en-US" sz="3200">
                <a:solidFill>
                  <a:srgbClr val="2E2C2B"/>
                </a:solidFill>
                <a:latin typeface="Londrina Solid"/>
              </a:rPr>
              <a:t>.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902060" y="2318243"/>
            <a:ext cx="81351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E2C2B"/>
                </a:solidFill>
                <a:latin typeface="Londrina Solid"/>
              </a:rPr>
              <a:t>N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9E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9103" y="-713484"/>
            <a:ext cx="19326207" cy="11713967"/>
            <a:chOff x="0" y="0"/>
            <a:chExt cx="25768276" cy="15618623"/>
          </a:xfrm>
        </p:grpSpPr>
        <p:sp>
          <p:nvSpPr>
            <p:cNvPr name="Freeform 3" id="3"/>
            <p:cNvSpPr/>
            <p:nvPr/>
          </p:nvSpPr>
          <p:spPr>
            <a:xfrm flipH="false" flipV="false" rot="991718">
              <a:off x="5482633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991718">
              <a:off x="5482633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991718">
              <a:off x="16282321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991718">
              <a:off x="16282321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943121">
              <a:off x="5903178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43121">
              <a:off x="5903178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3121">
              <a:off x="5903178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943121">
              <a:off x="16702866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43121">
              <a:off x="16702866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43121">
              <a:off x="16702866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799688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99688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0839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0839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154894">
              <a:off x="239022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154894">
              <a:off x="239022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154894">
              <a:off x="13189911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154894">
              <a:off x="13189911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3154894">
              <a:off x="2369861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154894">
              <a:off x="2369861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383747">
              <a:off x="7660349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2383747">
              <a:off x="7660349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2383747">
              <a:off x="7660349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2383747">
              <a:off x="18460038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2383747">
              <a:off x="18460038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383747">
              <a:off x="18460038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944927">
              <a:off x="275026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44927">
              <a:off x="275026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944927">
              <a:off x="275026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44927">
              <a:off x="13549952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944927">
              <a:off x="13549952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944927">
              <a:off x="13549952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44927">
              <a:off x="2405865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944927">
              <a:off x="2405865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944927">
              <a:off x="2405865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1716936">
              <a:off x="4376737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1716936">
              <a:off x="4376737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1716936">
              <a:off x="4376737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1716936">
              <a:off x="15176425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1716936">
              <a:off x="15176425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1716936">
              <a:off x="15176425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666660">
              <a:off x="120548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1666660">
              <a:off x="120548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-1666660">
              <a:off x="120548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-1666660">
              <a:off x="12005171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1666660">
              <a:off x="12005171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-1666660">
              <a:off x="12005171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1666660">
              <a:off x="2251387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1666660">
              <a:off x="2251387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-1666660">
              <a:off x="2251387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2040604">
              <a:off x="8727886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2040604">
              <a:off x="8727886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-2040604">
              <a:off x="8727886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-2040604">
              <a:off x="19527574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-2040604">
              <a:off x="19527574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-2040604">
              <a:off x="19527574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-63649">
            <a:off x="89025" y="470847"/>
            <a:ext cx="17737761" cy="9781297"/>
            <a:chOff x="0" y="0"/>
            <a:chExt cx="23650348" cy="1304173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3931726"/>
              <a:ext cx="23650348" cy="9110004"/>
            </a:xfrm>
            <a:custGeom>
              <a:avLst/>
              <a:gdLst/>
              <a:ahLst/>
              <a:cxnLst/>
              <a:rect r="r" b="b" t="t" l="l"/>
              <a:pathLst>
                <a:path h="9110004" w="23650348">
                  <a:moveTo>
                    <a:pt x="0" y="0"/>
                  </a:moveTo>
                  <a:lnTo>
                    <a:pt x="23650348" y="0"/>
                  </a:lnTo>
                  <a:lnTo>
                    <a:pt x="23650348" y="9110004"/>
                  </a:lnTo>
                  <a:lnTo>
                    <a:pt x="0" y="911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-10800000">
              <a:off x="0" y="2431158"/>
              <a:ext cx="23650348" cy="9110004"/>
            </a:xfrm>
            <a:custGeom>
              <a:avLst/>
              <a:gdLst/>
              <a:ahLst/>
              <a:cxnLst/>
              <a:rect r="r" b="b" t="t" l="l"/>
              <a:pathLst>
                <a:path h="9110004" w="23650348">
                  <a:moveTo>
                    <a:pt x="0" y="0"/>
                  </a:moveTo>
                  <a:lnTo>
                    <a:pt x="23650348" y="0"/>
                  </a:lnTo>
                  <a:lnTo>
                    <a:pt x="23650348" y="9110004"/>
                  </a:lnTo>
                  <a:lnTo>
                    <a:pt x="0" y="911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-10800000">
              <a:off x="0" y="0"/>
              <a:ext cx="23650348" cy="9110004"/>
            </a:xfrm>
            <a:custGeom>
              <a:avLst/>
              <a:gdLst/>
              <a:ahLst/>
              <a:cxnLst/>
              <a:rect r="r" b="b" t="t" l="l"/>
              <a:pathLst>
                <a:path h="9110004" w="23650348">
                  <a:moveTo>
                    <a:pt x="0" y="0"/>
                  </a:moveTo>
                  <a:lnTo>
                    <a:pt x="23650348" y="0"/>
                  </a:lnTo>
                  <a:lnTo>
                    <a:pt x="23650348" y="9110004"/>
                  </a:lnTo>
                  <a:lnTo>
                    <a:pt x="0" y="911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10477101" y="5889046"/>
            <a:ext cx="5337627" cy="3551804"/>
          </a:xfrm>
          <a:custGeom>
            <a:avLst/>
            <a:gdLst/>
            <a:ahLst/>
            <a:cxnLst/>
            <a:rect r="r" b="b" t="t" l="l"/>
            <a:pathLst>
              <a:path h="3551804" w="5337627">
                <a:moveTo>
                  <a:pt x="0" y="0"/>
                </a:moveTo>
                <a:lnTo>
                  <a:pt x="5337627" y="0"/>
                </a:lnTo>
                <a:lnTo>
                  <a:pt x="5337627" y="3551804"/>
                </a:lnTo>
                <a:lnTo>
                  <a:pt x="0" y="355180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3751007" y="5889046"/>
            <a:ext cx="6009112" cy="4109250"/>
          </a:xfrm>
          <a:custGeom>
            <a:avLst/>
            <a:gdLst/>
            <a:ahLst/>
            <a:cxnLst/>
            <a:rect r="r" b="b" t="t" l="l"/>
            <a:pathLst>
              <a:path h="4109250" w="6009112">
                <a:moveTo>
                  <a:pt x="0" y="0"/>
                </a:moveTo>
                <a:lnTo>
                  <a:pt x="6009112" y="0"/>
                </a:lnTo>
                <a:lnTo>
                  <a:pt x="6009112" y="4109250"/>
                </a:lnTo>
                <a:lnTo>
                  <a:pt x="0" y="410925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2195991" y="686438"/>
            <a:ext cx="7729854" cy="7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2"/>
              </a:lnSpc>
            </a:pPr>
            <a:r>
              <a:rPr lang="en-US" sz="4826">
                <a:solidFill>
                  <a:srgbClr val="2E2C2B"/>
                </a:solidFill>
                <a:latin typeface="Londrina Solid"/>
              </a:rPr>
              <a:t>7-SEGMENT DISPLAY DECODER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42605" y="2060718"/>
            <a:ext cx="1623060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2E2C2B"/>
                </a:solidFill>
                <a:latin typeface="Londrina Solid"/>
              </a:rPr>
              <a:t>SEVEN SEGMENT DISPLAY :   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E2C2B"/>
                </a:solidFill>
                <a:latin typeface="Londrina Solid"/>
              </a:rPr>
              <a:t>A 7-SEGMENT DISPLAY IS A COMMON OUTPUT DEVICE USED TO DISPLAY DECIMAL NUMBERS AND SOME ALPHANUMERIC CHARACTERS.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E2C2B"/>
                </a:solidFill>
                <a:latin typeface="Londrina Solid"/>
              </a:rPr>
              <a:t> IT CONSISTS OF SEVEN LED SEGMENTS ARRANGED IN THE SHAPE OF THE NUMBER "8." </a:t>
            </a:r>
          </a:p>
          <a:p>
            <a:pPr>
              <a:lnSpc>
                <a:spcPts val="3600"/>
              </a:lnSpc>
            </a:pPr>
          </a:p>
        </p:txBody>
      </p:sp>
      <p:sp>
        <p:nvSpPr>
          <p:cNvPr name="TextBox 69" id="69"/>
          <p:cNvSpPr txBox="true"/>
          <p:nvPr/>
        </p:nvSpPr>
        <p:spPr>
          <a:xfrm rot="0">
            <a:off x="842605" y="4050721"/>
            <a:ext cx="162306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3131"/>
                </a:solidFill>
                <a:latin typeface="Londrina Solid"/>
              </a:rPr>
              <a:t>SEVEN SEGMENT DISPLAY DECODER</a:t>
            </a:r>
            <a:r>
              <a:rPr lang="en-US" sz="3000">
                <a:solidFill>
                  <a:srgbClr val="2E2C2B"/>
                </a:solidFill>
                <a:latin typeface="Londrina Solid"/>
              </a:rPr>
              <a:t>: 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E2C2B"/>
                </a:solidFill>
                <a:latin typeface="Londrina Solid"/>
              </a:rPr>
              <a:t>A 7-SEGMENT DISPLAY DECODER IS AN ELECTRONIC CIRCUIT OR DEVICE USED TO CONVERT</a:t>
            </a:r>
            <a:r>
              <a:rPr lang="en-US" sz="3000">
                <a:solidFill>
                  <a:srgbClr val="CE336F"/>
                </a:solidFill>
                <a:latin typeface="Londrina Solid"/>
              </a:rPr>
              <a:t> BINARY OR BCD (BINARY CODED DECIMAL)</a:t>
            </a:r>
            <a:r>
              <a:rPr lang="en-US" sz="3000">
                <a:solidFill>
                  <a:srgbClr val="2E2C2B"/>
                </a:solidFill>
                <a:latin typeface="Londrina Solid"/>
              </a:rPr>
              <a:t> INPUTS INTO SIGNALS THAT CAN BE DISPLAYED ON A </a:t>
            </a:r>
            <a:r>
              <a:rPr lang="en-US" sz="3000">
                <a:solidFill>
                  <a:srgbClr val="CE336F"/>
                </a:solidFill>
                <a:latin typeface="Londrina Solid"/>
              </a:rPr>
              <a:t>7-SEGMENT LED (LIGHT EMITTING DIODE) DISPLAY.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9E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9529" y="-736151"/>
            <a:ext cx="19326207" cy="11713967"/>
            <a:chOff x="0" y="0"/>
            <a:chExt cx="25768276" cy="15618623"/>
          </a:xfrm>
        </p:grpSpPr>
        <p:sp>
          <p:nvSpPr>
            <p:cNvPr name="Freeform 3" id="3"/>
            <p:cNvSpPr/>
            <p:nvPr/>
          </p:nvSpPr>
          <p:spPr>
            <a:xfrm flipH="false" flipV="false" rot="991718">
              <a:off x="5482633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991718">
              <a:off x="5482633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991718">
              <a:off x="16282321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991718">
              <a:off x="16282321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943121">
              <a:off x="5903178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43121">
              <a:off x="5903178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3121">
              <a:off x="5903178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943121">
              <a:off x="16702866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43121">
              <a:off x="16702866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43121">
              <a:off x="16702866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799688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99688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0839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0839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154894">
              <a:off x="239022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154894">
              <a:off x="239022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154894">
              <a:off x="13189911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154894">
              <a:off x="13189911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3154894">
              <a:off x="2369861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154894">
              <a:off x="2369861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383747">
              <a:off x="7660349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2383747">
              <a:off x="7660349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2383747">
              <a:off x="7660349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2383747">
              <a:off x="18460038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2383747">
              <a:off x="18460038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383747">
              <a:off x="18460038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944927">
              <a:off x="275026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44927">
              <a:off x="275026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944927">
              <a:off x="275026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44927">
              <a:off x="13549952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944927">
              <a:off x="13549952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944927">
              <a:off x="13549952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44927">
              <a:off x="2405865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944927">
              <a:off x="2405865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944927">
              <a:off x="2405865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1716936">
              <a:off x="4376737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1716936">
              <a:off x="4376737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1716936">
              <a:off x="4376737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1716936">
              <a:off x="15176425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1716936">
              <a:off x="15176425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1716936">
              <a:off x="15176425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666660">
              <a:off x="120548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1666660">
              <a:off x="120548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-1666660">
              <a:off x="120548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-1666660">
              <a:off x="12005171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1666660">
              <a:off x="12005171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-1666660">
              <a:off x="12005171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1666660">
              <a:off x="2251387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1666660">
              <a:off x="2251387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-1666660">
              <a:off x="2251387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2040604">
              <a:off x="8727886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2040604">
              <a:off x="8727886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-2040604">
              <a:off x="8727886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-2040604">
              <a:off x="19527574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-2040604">
              <a:off x="19527574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-2040604">
              <a:off x="19527574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-63649">
            <a:off x="-520293" y="189062"/>
            <a:ext cx="20528643" cy="11320299"/>
            <a:chOff x="0" y="0"/>
            <a:chExt cx="27371524" cy="1509373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4550349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-10800000">
              <a:off x="0" y="281368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-10800000">
              <a:off x="0" y="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4"/>
                  </a:lnTo>
                  <a:lnTo>
                    <a:pt x="0" y="10543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11432293" y="3440050"/>
            <a:ext cx="6679321" cy="6617599"/>
          </a:xfrm>
          <a:custGeom>
            <a:avLst/>
            <a:gdLst/>
            <a:ahLst/>
            <a:cxnLst/>
            <a:rect r="r" b="b" t="t" l="l"/>
            <a:pathLst>
              <a:path h="6617599" w="6679321">
                <a:moveTo>
                  <a:pt x="0" y="0"/>
                </a:moveTo>
                <a:lnTo>
                  <a:pt x="6679321" y="0"/>
                </a:lnTo>
                <a:lnTo>
                  <a:pt x="6679321" y="6617599"/>
                </a:lnTo>
                <a:lnTo>
                  <a:pt x="0" y="661759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34260" t="0" r="-41874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022563" y="1134091"/>
            <a:ext cx="5982649" cy="87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sz="5608">
                <a:solidFill>
                  <a:srgbClr val="2E2C2B"/>
                </a:solidFill>
                <a:latin typeface="Londrina Solid"/>
              </a:rPr>
              <a:t>DECADE COUNTER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46713" y="2461510"/>
            <a:ext cx="1620264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E2C2B"/>
                </a:solidFill>
                <a:latin typeface="Londrina Solid"/>
              </a:rPr>
              <a:t>A DECADE COUNTER IS A SERIES TYPE OF DIGITAL COUNTER WHICH IS DESIGNED TO COUNT TEN DIGITS.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700289" y="3648716"/>
            <a:ext cx="11016235" cy="604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344"/>
              </a:lnSpc>
              <a:buFont typeface="Arial"/>
              <a:buChar char="•"/>
            </a:pPr>
            <a:r>
              <a:rPr lang="en-US" sz="3200">
                <a:solidFill>
                  <a:srgbClr val="2E2C2B"/>
                </a:solidFill>
                <a:latin typeface="Londrina Solid"/>
              </a:rPr>
              <a:t>THE VALUES THAT A BCD COUNTER COUNTS ARE 0, 1, 2, 3, 4, 5, 6, 7, 8, AND 9 IN BINARY FORMAT</a:t>
            </a:r>
          </a:p>
          <a:p>
            <a:pPr marL="690881" indent="-345440" lvl="1">
              <a:lnSpc>
                <a:spcPts val="5344"/>
              </a:lnSpc>
              <a:buFont typeface="Arial"/>
              <a:buChar char="•"/>
            </a:pPr>
            <a:r>
              <a:rPr lang="en-US" sz="3200">
                <a:solidFill>
                  <a:srgbClr val="2E2C2B"/>
                </a:solidFill>
                <a:latin typeface="Londrina Solid"/>
              </a:rPr>
              <a:t>THE COUNTER WHICH WE USED IS 74HC190 WHICH IS A SYNCHRONOUS DECADE COUNTER</a:t>
            </a:r>
          </a:p>
          <a:p>
            <a:pPr marL="690881" indent="-345440" lvl="1">
              <a:lnSpc>
                <a:spcPts val="5344"/>
              </a:lnSpc>
              <a:buFont typeface="Arial"/>
              <a:buChar char="•"/>
            </a:pPr>
            <a:r>
              <a:rPr lang="en-US" sz="3200">
                <a:solidFill>
                  <a:srgbClr val="2E2C2B"/>
                </a:solidFill>
                <a:latin typeface="Londrina Solid"/>
              </a:rPr>
              <a:t>IN THIS COUNTER IC A, B, C AND D ARE LOAD INPUTS WHICH ARE CONNECTED TO THE INDIVIDUAL FLIP-FLOPS INSIDE THE COUNTER.</a:t>
            </a:r>
          </a:p>
          <a:p>
            <a:pPr marL="690881" indent="-345440" lvl="1">
              <a:lnSpc>
                <a:spcPts val="5344"/>
              </a:lnSpc>
              <a:buFont typeface="Arial"/>
              <a:buChar char="•"/>
            </a:pPr>
            <a:r>
              <a:rPr lang="en-US" sz="3200">
                <a:solidFill>
                  <a:srgbClr val="2E2C2B"/>
                </a:solidFill>
                <a:latin typeface="Londrina Solid"/>
              </a:rPr>
              <a:t>OA, QB, QC AND QD ARE THE INDIVIDUAL BINARY OUTPUTS REPRESENTING THE CURRENT COUNT STATE IN A FOUR BIT BINARY FORMAT.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9E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9529" y="-736151"/>
            <a:ext cx="19326207" cy="11713967"/>
            <a:chOff x="0" y="0"/>
            <a:chExt cx="25768276" cy="15618623"/>
          </a:xfrm>
        </p:grpSpPr>
        <p:sp>
          <p:nvSpPr>
            <p:cNvPr name="Freeform 3" id="3"/>
            <p:cNvSpPr/>
            <p:nvPr/>
          </p:nvSpPr>
          <p:spPr>
            <a:xfrm flipH="false" flipV="false" rot="991718">
              <a:off x="5482633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991718">
              <a:off x="5482633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991718">
              <a:off x="16282321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991718">
              <a:off x="16282321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943121">
              <a:off x="5903178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43121">
              <a:off x="5903178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3121">
              <a:off x="5903178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943121">
              <a:off x="16702866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43121">
              <a:off x="16702866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43121">
              <a:off x="16702866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799688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99688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0839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0839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154894">
              <a:off x="239022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154894">
              <a:off x="239022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154894">
              <a:off x="13189911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154894">
              <a:off x="13189911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3154894">
              <a:off x="2369861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154894">
              <a:off x="2369861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383747">
              <a:off x="7660349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2383747">
              <a:off x="7660349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2383747">
              <a:off x="7660349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2383747">
              <a:off x="18460038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2383747">
              <a:off x="18460038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383747">
              <a:off x="18460038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944927">
              <a:off x="275026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44927">
              <a:off x="275026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944927">
              <a:off x="275026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44927">
              <a:off x="13549952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944927">
              <a:off x="13549952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944927">
              <a:off x="13549952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44927">
              <a:off x="2405865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944927">
              <a:off x="2405865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944927">
              <a:off x="2405865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1716936">
              <a:off x="4376737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1716936">
              <a:off x="4376737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1716936">
              <a:off x="4376737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1716936">
              <a:off x="15176425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1716936">
              <a:off x="15176425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1716936">
              <a:off x="15176425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666660">
              <a:off x="120548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1666660">
              <a:off x="120548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-1666660">
              <a:off x="120548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-1666660">
              <a:off x="12005171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1666660">
              <a:off x="12005171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-1666660">
              <a:off x="12005171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1666660">
              <a:off x="2251387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1666660">
              <a:off x="2251387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-1666660">
              <a:off x="2251387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2040604">
              <a:off x="8727886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2040604">
              <a:off x="8727886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-2040604">
              <a:off x="8727886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-2040604">
              <a:off x="19527574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-2040604">
              <a:off x="19527574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-2040604">
              <a:off x="19527574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-63649">
            <a:off x="-686497" y="-8845"/>
            <a:ext cx="20528643" cy="11320299"/>
            <a:chOff x="0" y="0"/>
            <a:chExt cx="27371524" cy="1509373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4550349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-10800000">
              <a:off x="0" y="281368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-10800000">
              <a:off x="0" y="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4"/>
                  </a:lnTo>
                  <a:lnTo>
                    <a:pt x="0" y="10543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4662374" y="1028700"/>
            <a:ext cx="11675454" cy="4092132"/>
          </a:xfrm>
          <a:custGeom>
            <a:avLst/>
            <a:gdLst/>
            <a:ahLst/>
            <a:cxnLst/>
            <a:rect r="r" b="b" t="t" l="l"/>
            <a:pathLst>
              <a:path h="4092132" w="11675454">
                <a:moveTo>
                  <a:pt x="0" y="0"/>
                </a:moveTo>
                <a:lnTo>
                  <a:pt x="11675454" y="0"/>
                </a:lnTo>
                <a:lnTo>
                  <a:pt x="11675454" y="4092132"/>
                </a:lnTo>
                <a:lnTo>
                  <a:pt x="0" y="409213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5214251" y="173980"/>
            <a:ext cx="8934428" cy="905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3"/>
              </a:lnSpc>
            </a:pPr>
            <a:r>
              <a:rPr lang="en-US" sz="5944">
                <a:solidFill>
                  <a:srgbClr val="2E2C2B"/>
                </a:solidFill>
                <a:latin typeface="Londrina Solid"/>
              </a:rPr>
              <a:t>MOD-6 COUNTER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0" y="5478122"/>
            <a:ext cx="17747148" cy="426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73111" indent="-436555" lvl="1">
              <a:lnSpc>
                <a:spcPts val="4852"/>
              </a:lnSpc>
              <a:buFont typeface="Arial"/>
              <a:buChar char="•"/>
            </a:pPr>
            <a:r>
              <a:rPr lang="en-US" sz="4044">
                <a:solidFill>
                  <a:srgbClr val="2E2C2B"/>
                </a:solidFill>
                <a:latin typeface="Londrina Solid"/>
              </a:rPr>
              <a:t>A MOD-6 COUNTER IS A TYPE OF DIGITAL COUNTER CIRCUIT THAT COUNTS MODULO 6, WHICH MEANS IT COUNTS UP TO SIX STATES BEFORE RESETTING TO ZERO. </a:t>
            </a:r>
          </a:p>
          <a:p>
            <a:pPr algn="ctr">
              <a:lnSpc>
                <a:spcPts val="4852"/>
              </a:lnSpc>
            </a:pPr>
          </a:p>
          <a:p>
            <a:pPr algn="ctr" marL="873111" indent="-436555" lvl="1">
              <a:lnSpc>
                <a:spcPts val="4852"/>
              </a:lnSpc>
              <a:buFont typeface="Arial"/>
              <a:buChar char="•"/>
            </a:pPr>
            <a:r>
              <a:rPr lang="en-US" sz="4044">
                <a:solidFill>
                  <a:srgbClr val="2E2C2B"/>
                </a:solidFill>
                <a:latin typeface="Londrina Solid"/>
              </a:rPr>
              <a:t>IT</a:t>
            </a:r>
            <a:r>
              <a:rPr lang="en-US" sz="4044">
                <a:solidFill>
                  <a:srgbClr val="2E2C2B"/>
                </a:solidFill>
                <a:latin typeface="Londrina Solid"/>
              </a:rPr>
              <a:t> CAN BE MADE USING A DECADE COUNTER AND FEEDING THE NANDED OUTPUT OF QB AND QC TO THE ¯( LOAD).</a:t>
            </a:r>
          </a:p>
          <a:p>
            <a:pPr algn="ctr" marL="873111" indent="-436555" lvl="1">
              <a:lnSpc>
                <a:spcPts val="4852"/>
              </a:lnSpc>
              <a:buFont typeface="Arial"/>
              <a:buChar char="•"/>
            </a:pPr>
            <a:r>
              <a:rPr lang="en-US" sz="4044">
                <a:solidFill>
                  <a:srgbClr val="2E2C2B"/>
                </a:solidFill>
                <a:latin typeface="Londrina Solid"/>
              </a:rPr>
              <a:t>WHENEVER THE COUNT REACHES 0110 I.E. 6 IN DECIMAL THE COUNT STARTS AGAIN FROM 0000 I.E. 0 IN DECIMAL.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9E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9529" y="-736151"/>
            <a:ext cx="19326207" cy="11713967"/>
            <a:chOff x="0" y="0"/>
            <a:chExt cx="25768276" cy="15618623"/>
          </a:xfrm>
        </p:grpSpPr>
        <p:sp>
          <p:nvSpPr>
            <p:cNvPr name="Freeform 3" id="3"/>
            <p:cNvSpPr/>
            <p:nvPr/>
          </p:nvSpPr>
          <p:spPr>
            <a:xfrm flipH="false" flipV="false" rot="991718">
              <a:off x="5482633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991718">
              <a:off x="5482633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991718">
              <a:off x="16282321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991718">
              <a:off x="16282321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943121">
              <a:off x="5903178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43121">
              <a:off x="5903178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3121">
              <a:off x="5903178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943121">
              <a:off x="16702866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43121">
              <a:off x="16702866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43121">
              <a:off x="16702866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799688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99688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0839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0839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154894">
              <a:off x="239022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154894">
              <a:off x="239022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154894">
              <a:off x="13189911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154894">
              <a:off x="13189911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3154894">
              <a:off x="2369861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154894">
              <a:off x="2369861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383747">
              <a:off x="7660349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2383747">
              <a:off x="7660349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2383747">
              <a:off x="7660349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2383747">
              <a:off x="18460038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2383747">
              <a:off x="18460038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383747">
              <a:off x="18460038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944927">
              <a:off x="275026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44927">
              <a:off x="275026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944927">
              <a:off x="275026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44927">
              <a:off x="13549952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944927">
              <a:off x="13549952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944927">
              <a:off x="13549952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44927">
              <a:off x="2405865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944927">
              <a:off x="2405865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944927">
              <a:off x="2405865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1716936">
              <a:off x="4376737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1716936">
              <a:off x="4376737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1716936">
              <a:off x="4376737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1716936">
              <a:off x="15176425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1716936">
              <a:off x="15176425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1716936">
              <a:off x="15176425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666660">
              <a:off x="120548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1666660">
              <a:off x="120548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-1666660">
              <a:off x="120548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-1666660">
              <a:off x="12005171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1666660">
              <a:off x="12005171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-1666660">
              <a:off x="12005171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1666660">
              <a:off x="2251387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1666660">
              <a:off x="2251387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-1666660">
              <a:off x="2251387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2040604">
              <a:off x="8727886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2040604">
              <a:off x="8727886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-2040604">
              <a:off x="8727886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-2040604">
              <a:off x="19527574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-2040604">
              <a:off x="19527574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-2040604">
              <a:off x="19527574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-63649">
            <a:off x="-686497" y="189062"/>
            <a:ext cx="20528643" cy="11320299"/>
            <a:chOff x="0" y="0"/>
            <a:chExt cx="27371524" cy="1509373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4550349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-10800000">
              <a:off x="0" y="281368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-10800000">
              <a:off x="0" y="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4"/>
                  </a:lnTo>
                  <a:lnTo>
                    <a:pt x="0" y="10543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2093697" y="1883420"/>
            <a:ext cx="13482516" cy="4356225"/>
          </a:xfrm>
          <a:custGeom>
            <a:avLst/>
            <a:gdLst/>
            <a:ahLst/>
            <a:cxnLst/>
            <a:rect r="r" b="b" t="t" l="l"/>
            <a:pathLst>
              <a:path h="4356225" w="13482516">
                <a:moveTo>
                  <a:pt x="0" y="0"/>
                </a:moveTo>
                <a:lnTo>
                  <a:pt x="13482516" y="0"/>
                </a:lnTo>
                <a:lnTo>
                  <a:pt x="13482516" y="4356225"/>
                </a:lnTo>
                <a:lnTo>
                  <a:pt x="0" y="435622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5794311" y="1009650"/>
            <a:ext cx="7051740" cy="87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sz="5608">
                <a:solidFill>
                  <a:srgbClr val="2E2C2B"/>
                </a:solidFill>
                <a:latin typeface="Londrina Solid"/>
              </a:rPr>
              <a:t>MOD-4 COUNTER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-270426" y="6543675"/>
            <a:ext cx="18288000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0404" indent="-485202" lvl="1">
              <a:lnSpc>
                <a:spcPts val="5393"/>
              </a:lnSpc>
              <a:buFont typeface="Arial"/>
              <a:buChar char="•"/>
            </a:pPr>
            <a:r>
              <a:rPr lang="en-US" sz="4494">
                <a:solidFill>
                  <a:srgbClr val="2E2C2B"/>
                </a:solidFill>
                <a:latin typeface="Londrina Solid"/>
              </a:rPr>
              <a:t>A MODULO 4 (MOD-4) COUNTER CIRCUIT CAN BE MADE USING A DECADE COUNTER AND FEEDING THE NOT OUTPUT OF QC TO THE ¯( LOAD) </a:t>
            </a:r>
          </a:p>
          <a:p>
            <a:pPr algn="ctr" marL="970404" indent="-485202" lvl="1">
              <a:lnSpc>
                <a:spcPts val="5393"/>
              </a:lnSpc>
              <a:buFont typeface="Arial"/>
              <a:buChar char="•"/>
            </a:pPr>
            <a:r>
              <a:rPr lang="en-US" sz="4494">
                <a:solidFill>
                  <a:srgbClr val="2E2C2B"/>
                </a:solidFill>
                <a:latin typeface="Londrina Solid"/>
              </a:rPr>
              <a:t> WHENEVER THE COUNT REACHES 0100 I.E. 4 IN DECIMAL THE COUNT STARTS AGAIN FROM 0000 I.E. 0 IN DECIMAL.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9E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9529" y="-736151"/>
            <a:ext cx="19326207" cy="11713967"/>
            <a:chOff x="0" y="0"/>
            <a:chExt cx="25768276" cy="15618623"/>
          </a:xfrm>
        </p:grpSpPr>
        <p:sp>
          <p:nvSpPr>
            <p:cNvPr name="Freeform 3" id="3"/>
            <p:cNvSpPr/>
            <p:nvPr/>
          </p:nvSpPr>
          <p:spPr>
            <a:xfrm flipH="false" flipV="false" rot="991718">
              <a:off x="5482633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991718">
              <a:off x="5482633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6" y="0"/>
                  </a:lnTo>
                  <a:lnTo>
                    <a:pt x="1297556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991718">
              <a:off x="16282321" y="4462449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991718">
              <a:off x="16282321" y="9934302"/>
              <a:ext cx="1297557" cy="842232"/>
            </a:xfrm>
            <a:custGeom>
              <a:avLst/>
              <a:gdLst/>
              <a:ahLst/>
              <a:cxnLst/>
              <a:rect r="r" b="b" t="t" l="l"/>
              <a:pathLst>
                <a:path h="842232" w="1297557">
                  <a:moveTo>
                    <a:pt x="0" y="0"/>
                  </a:moveTo>
                  <a:lnTo>
                    <a:pt x="1297557" y="0"/>
                  </a:lnTo>
                  <a:lnTo>
                    <a:pt x="1297557" y="842232"/>
                  </a:lnTo>
                  <a:lnTo>
                    <a:pt x="0" y="84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943121">
              <a:off x="5903178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43121">
              <a:off x="5903178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943121">
              <a:off x="5903178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943121">
              <a:off x="16702866" y="2395003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4"/>
                  </a:lnTo>
                  <a:lnTo>
                    <a:pt x="0" y="132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43121">
              <a:off x="16702866" y="7866856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43121">
              <a:off x="16702866" y="13614020"/>
              <a:ext cx="1101813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1813">
                  <a:moveTo>
                    <a:pt x="0" y="0"/>
                  </a:moveTo>
                  <a:lnTo>
                    <a:pt x="1101813" y="0"/>
                  </a:lnTo>
                  <a:lnTo>
                    <a:pt x="11018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799688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99688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08390" y="3642159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08390" y="9114012"/>
              <a:ext cx="1278012" cy="1642305"/>
            </a:xfrm>
            <a:custGeom>
              <a:avLst/>
              <a:gdLst/>
              <a:ahLst/>
              <a:cxnLst/>
              <a:rect r="r" b="b" t="t" l="l"/>
              <a:pathLst>
                <a:path h="1642305" w="1278012">
                  <a:moveTo>
                    <a:pt x="0" y="0"/>
                  </a:moveTo>
                  <a:lnTo>
                    <a:pt x="1278012" y="0"/>
                  </a:lnTo>
                  <a:lnTo>
                    <a:pt x="1278012" y="1642305"/>
                  </a:lnTo>
                  <a:lnTo>
                    <a:pt x="0" y="164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154894">
              <a:off x="239022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154894">
              <a:off x="239022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154894">
              <a:off x="13189911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154894">
              <a:off x="13189911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3154894">
              <a:off x="23698613" y="4205486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3154894">
              <a:off x="23698613" y="9677339"/>
              <a:ext cx="120983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09834">
                  <a:moveTo>
                    <a:pt x="0" y="0"/>
                  </a:moveTo>
                  <a:lnTo>
                    <a:pt x="1209834" y="0"/>
                  </a:lnTo>
                  <a:lnTo>
                    <a:pt x="1209834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383747">
              <a:off x="7660349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2383747">
              <a:off x="7660349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2383747">
              <a:off x="7660349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2383747">
              <a:off x="18460038" y="257979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2383747">
              <a:off x="18460038" y="5729832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2383747">
              <a:off x="18460038" y="11476996"/>
              <a:ext cx="1284248" cy="1320255"/>
            </a:xfrm>
            <a:custGeom>
              <a:avLst/>
              <a:gdLst/>
              <a:ahLst/>
              <a:cxnLst/>
              <a:rect r="r" b="b" t="t" l="l"/>
              <a:pathLst>
                <a:path h="1320255" w="1284248">
                  <a:moveTo>
                    <a:pt x="0" y="0"/>
                  </a:moveTo>
                  <a:lnTo>
                    <a:pt x="1284248" y="0"/>
                  </a:lnTo>
                  <a:lnTo>
                    <a:pt x="1284248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2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944927">
              <a:off x="275026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944927">
              <a:off x="275026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944927">
              <a:off x="275026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944927">
              <a:off x="13549952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944927">
              <a:off x="13549952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944927">
              <a:off x="13549952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6" y="0"/>
                  </a:lnTo>
                  <a:lnTo>
                    <a:pt x="1699586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44927">
              <a:off x="24058654" y="2710008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6"/>
                  </a:lnTo>
                  <a:lnTo>
                    <a:pt x="0" y="3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944927">
              <a:off x="24058654" y="8181862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944927">
              <a:off x="24058654" y="13929026"/>
              <a:ext cx="1699585" cy="309016"/>
            </a:xfrm>
            <a:custGeom>
              <a:avLst/>
              <a:gdLst/>
              <a:ahLst/>
              <a:cxnLst/>
              <a:rect r="r" b="b" t="t" l="l"/>
              <a:pathLst>
                <a:path h="309016" w="1699585">
                  <a:moveTo>
                    <a:pt x="0" y="0"/>
                  </a:moveTo>
                  <a:lnTo>
                    <a:pt x="1699585" y="0"/>
                  </a:lnTo>
                  <a:lnTo>
                    <a:pt x="1699585" y="309015"/>
                  </a:lnTo>
                  <a:lnTo>
                    <a:pt x="0" y="30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1716936">
              <a:off x="4376737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1716936">
              <a:off x="4376737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1716936">
              <a:off x="4376737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1716936">
              <a:off x="15176425" y="227057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6"/>
                  </a:lnTo>
                  <a:lnTo>
                    <a:pt x="0" y="135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1716936">
              <a:off x="15176425" y="5698910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1716936">
              <a:off x="15176425" y="11446074"/>
              <a:ext cx="1293893" cy="1355507"/>
            </a:xfrm>
            <a:custGeom>
              <a:avLst/>
              <a:gdLst/>
              <a:ahLst/>
              <a:cxnLst/>
              <a:rect r="r" b="b" t="t" l="l"/>
              <a:pathLst>
                <a:path h="1355507" w="1293893">
                  <a:moveTo>
                    <a:pt x="0" y="0"/>
                  </a:moveTo>
                  <a:lnTo>
                    <a:pt x="1293893" y="0"/>
                  </a:lnTo>
                  <a:lnTo>
                    <a:pt x="1293893" y="1355507"/>
                  </a:lnTo>
                  <a:lnTo>
                    <a:pt x="0" y="135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666660">
              <a:off x="120548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1666660">
              <a:off x="120548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-1666660">
              <a:off x="120548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-1666660">
              <a:off x="12005171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-1666660">
              <a:off x="12005171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-1666660">
              <a:off x="12005171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1666660">
              <a:off x="22513873" y="922436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1666660">
              <a:off x="22513873" y="6394289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-1666660">
              <a:off x="22513873" y="12141453"/>
              <a:ext cx="1106614" cy="1320255"/>
            </a:xfrm>
            <a:custGeom>
              <a:avLst/>
              <a:gdLst/>
              <a:ahLst/>
              <a:cxnLst/>
              <a:rect r="r" b="b" t="t" l="l"/>
              <a:pathLst>
                <a:path h="1320255" w="1106614">
                  <a:moveTo>
                    <a:pt x="0" y="0"/>
                  </a:moveTo>
                  <a:lnTo>
                    <a:pt x="1106613" y="0"/>
                  </a:lnTo>
                  <a:lnTo>
                    <a:pt x="1106613" y="1320255"/>
                  </a:lnTo>
                  <a:lnTo>
                    <a:pt x="0" y="132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2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-2040604">
              <a:off x="8727886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-2040604">
              <a:off x="8727886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-2040604">
              <a:off x="8727886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-2040604">
              <a:off x="19527574" y="2864516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-2040604">
              <a:off x="19527574" y="8336369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20"/>
                  </a:lnTo>
                  <a:lnTo>
                    <a:pt x="0" y="95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-2040604">
              <a:off x="19527574" y="14083534"/>
              <a:ext cx="2378298" cy="951319"/>
            </a:xfrm>
            <a:custGeom>
              <a:avLst/>
              <a:gdLst/>
              <a:ahLst/>
              <a:cxnLst/>
              <a:rect r="r" b="b" t="t" l="l"/>
              <a:pathLst>
                <a:path h="951319" w="2378298">
                  <a:moveTo>
                    <a:pt x="0" y="0"/>
                  </a:moveTo>
                  <a:lnTo>
                    <a:pt x="2378298" y="0"/>
                  </a:lnTo>
                  <a:lnTo>
                    <a:pt x="2378298" y="951319"/>
                  </a:lnTo>
                  <a:lnTo>
                    <a:pt x="0" y="95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25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-63649">
            <a:off x="-686497" y="224951"/>
            <a:ext cx="20528643" cy="11320299"/>
            <a:chOff x="0" y="0"/>
            <a:chExt cx="27371524" cy="1509373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4550349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-10800000">
              <a:off x="0" y="281368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3"/>
                  </a:lnTo>
                  <a:lnTo>
                    <a:pt x="0" y="10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-10800000">
              <a:off x="0" y="0"/>
              <a:ext cx="27371524" cy="10543384"/>
            </a:xfrm>
            <a:custGeom>
              <a:avLst/>
              <a:gdLst/>
              <a:ahLst/>
              <a:cxnLst/>
              <a:rect r="r" b="b" t="t" l="l"/>
              <a:pathLst>
                <a:path h="10543384" w="27371524">
                  <a:moveTo>
                    <a:pt x="0" y="0"/>
                  </a:moveTo>
                  <a:lnTo>
                    <a:pt x="27371524" y="0"/>
                  </a:lnTo>
                  <a:lnTo>
                    <a:pt x="27371524" y="10543384"/>
                  </a:lnTo>
                  <a:lnTo>
                    <a:pt x="0" y="10543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2591822" y="2039474"/>
            <a:ext cx="13972005" cy="4208435"/>
          </a:xfrm>
          <a:custGeom>
            <a:avLst/>
            <a:gdLst/>
            <a:ahLst/>
            <a:cxnLst/>
            <a:rect r="r" b="b" t="t" l="l"/>
            <a:pathLst>
              <a:path h="4208435" w="13972005">
                <a:moveTo>
                  <a:pt x="0" y="0"/>
                </a:moveTo>
                <a:lnTo>
                  <a:pt x="13972005" y="0"/>
                </a:lnTo>
                <a:lnTo>
                  <a:pt x="13972005" y="4208435"/>
                </a:lnTo>
                <a:lnTo>
                  <a:pt x="0" y="420843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6398280" y="729659"/>
            <a:ext cx="5982649" cy="87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sz="5608">
                <a:solidFill>
                  <a:srgbClr val="2E2C2B"/>
                </a:solidFill>
                <a:latin typeface="Londrina Solid"/>
              </a:rPr>
              <a:t>MOD-3 COUNTER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0" y="6674429"/>
            <a:ext cx="17747148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1363" indent="-430682" lvl="1">
              <a:lnSpc>
                <a:spcPts val="4787"/>
              </a:lnSpc>
              <a:buFont typeface="Arial"/>
              <a:buChar char="•"/>
            </a:pPr>
            <a:r>
              <a:rPr lang="en-US" sz="3989">
                <a:solidFill>
                  <a:srgbClr val="2E2C2B"/>
                </a:solidFill>
                <a:latin typeface="Londrina Solid"/>
              </a:rPr>
              <a:t>A MODULO 3 (MOD-3) COUNTER CIRCUIT CAN BE MADE USING A DECADE COUNTER AND FEEDING THE NANDED OUTPUT OF QB AND QC TO THE ¯( LOAD)</a:t>
            </a:r>
          </a:p>
          <a:p>
            <a:pPr algn="ctr">
              <a:lnSpc>
                <a:spcPts val="4787"/>
              </a:lnSpc>
            </a:pPr>
          </a:p>
          <a:p>
            <a:pPr algn="ctr" marL="861363" indent="-430682" lvl="1">
              <a:lnSpc>
                <a:spcPts val="4787"/>
              </a:lnSpc>
              <a:buFont typeface="Arial"/>
              <a:buChar char="•"/>
            </a:pPr>
            <a:r>
              <a:rPr lang="en-US" sz="3989">
                <a:solidFill>
                  <a:srgbClr val="2E2C2B"/>
                </a:solidFill>
                <a:latin typeface="Londrina Solid"/>
              </a:rPr>
              <a:t> WHENEVER THE COUNT REACHES  0011 I.E. 3 IN DECIMAL THE COUNT STARTS AGAIN FROM 0000 I.E. 0 IN DECIMAL.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DAFunapWg9o</dc:identifier>
  <dcterms:modified xsi:type="dcterms:W3CDTF">2011-08-01T06:04:30Z</dcterms:modified>
  <cp:revision>1</cp:revision>
  <dc:title>Multiplication as a Comparison Education Presentation in Cream Blue Yellow Nostalgic Handdrawn Style</dc:title>
</cp:coreProperties>
</file>